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9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69" r:id="rId16"/>
    <p:sldId id="270" r:id="rId17"/>
    <p:sldId id="271" r:id="rId1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204" autoAdjust="0"/>
  </p:normalViewPr>
  <p:slideViewPr>
    <p:cSldViewPr>
      <p:cViewPr>
        <p:scale>
          <a:sx n="75" d="100"/>
          <a:sy n="75" d="100"/>
        </p:scale>
        <p:origin x="-123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16593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3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35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 rot="10800000" flipH="1">
            <a:off x="0" y="3979800"/>
            <a:ext cx="9144000" cy="2878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0" y="3190900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0" name="Shape 10"/>
          <p:cNvSpPr/>
          <p:nvPr/>
        </p:nvSpPr>
        <p:spPr>
          <a:xfrm rot="10800000" flipH="1">
            <a:off x="0" y="39804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329190"/>
            <a:ext cx="7772400" cy="165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124476"/>
            <a:ext cx="7772400" cy="88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24" name="Shape 24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5883599"/>
            <a:ext cx="9144000" cy="97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526627" y="5094446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 rot="10800000">
            <a:off x="4526627" y="5884005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5895635"/>
            <a:ext cx="8229600" cy="67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1pPr>
            <a:lvl2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2pPr>
            <a:lvl3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3pPr>
            <a:lvl4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4pPr>
            <a:lvl5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5pPr>
            <a:lvl6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6pPr>
            <a:lvl7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7pPr>
            <a:lvl8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8pPr>
            <a:lvl9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6676" y="101675"/>
            <a:ext cx="9134130" cy="6739722"/>
          </a:xfrm>
          <a:custGeom>
            <a:avLst/>
            <a:gdLst/>
            <a:ahLst/>
            <a:cxnLst/>
            <a:rect l="0" t="0" r="0" b="0"/>
            <a:pathLst>
              <a:path w="9157023" h="6739723" extrusionOk="0">
                <a:moveTo>
                  <a:pt x="1629" y="0"/>
                </a:moveTo>
                <a:lnTo>
                  <a:pt x="9157023" y="4340980"/>
                </a:lnTo>
                <a:lnTo>
                  <a:pt x="1593" y="6739723"/>
                </a:lnTo>
                <a:cubicBezTo>
                  <a:pt x="-3941" y="5123960"/>
                  <a:pt x="7163" y="1615763"/>
                  <a:pt x="1629" y="0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thiago.toledo@usp.com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2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685800" y="2329190"/>
            <a:ext cx="7772400" cy="16505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en" sz="6000" dirty="0"/>
              <a:t>LIBRARY MAPPER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685800" y="5181951"/>
            <a:ext cx="7772400" cy="8888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1800" dirty="0">
                <a:solidFill>
                  <a:srgbClr val="660000"/>
                </a:solidFill>
              </a:rPr>
              <a:t>Thiago Gomes Toledo</a:t>
            </a:r>
          </a:p>
          <a:p>
            <a:pPr lvl="0" rtl="0">
              <a:buNone/>
            </a:pPr>
            <a:r>
              <a:rPr lang="en" sz="1800" dirty="0">
                <a:solidFill>
                  <a:srgbClr val="660000"/>
                </a:solidFill>
              </a:rPr>
              <a:t>Orientador: Prof Marcelo Finger</a:t>
            </a:r>
          </a:p>
        </p:txBody>
      </p:sp>
      <p:sp>
        <p:nvSpPr>
          <p:cNvPr id="41" name="Shape 41"/>
          <p:cNvSpPr txBox="1"/>
          <p:nvPr/>
        </p:nvSpPr>
        <p:spPr>
          <a:xfrm>
            <a:off x="1041000" y="4119150"/>
            <a:ext cx="7062000" cy="11501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marL="914400" lvl="0" indent="457200" rtl="0">
              <a:buNone/>
            </a:pPr>
            <a:r>
              <a:rPr lang="en" sz="3000">
                <a:latin typeface="Gentium Basic"/>
                <a:ea typeface="Gentium Basic"/>
                <a:cs typeface="Gentium Basic"/>
                <a:sym typeface="Gentium Basic"/>
              </a:rPr>
              <a:t> Um mapeador interno de</a:t>
            </a:r>
          </a:p>
          <a:p>
            <a:pPr marL="1828800" indent="457200">
              <a:buNone/>
            </a:pPr>
            <a:r>
              <a:rPr lang="en" sz="3000">
                <a:latin typeface="Gentium Basic"/>
                <a:ea typeface="Gentium Basic"/>
                <a:cs typeface="Gentium Basic"/>
                <a:sym typeface="Gentium Basic"/>
              </a:rPr>
              <a:t>  bibliotecas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6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6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9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 dirty="0"/>
              <a:t>Library Mapper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152400" y="1600200"/>
            <a:ext cx="8798695" cy="3185457"/>
          </a:xfrm>
          <a:prstGeom prst="rect">
            <a:avLst/>
          </a:prstGeom>
        </p:spPr>
        <p:txBody>
          <a:bodyPr wrap="square" lIns="91425" tIns="91425" rIns="91425" bIns="91425" anchor="t" anchorCtr="0">
            <a:spAutoFit/>
          </a:bodyPr>
          <a:lstStyle/>
          <a:p>
            <a:pPr lvl="0" indent="457200" rtl="0">
              <a:buNone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O Library Mapper é uma ferramenta Web desenvolvida para ajudar o visitante de uma biblioteca achar o livro que procura, sem precisar :</a:t>
            </a:r>
          </a:p>
          <a:p>
            <a:endParaRPr lang="en" dirty="0">
              <a:latin typeface="Cambria"/>
              <a:ea typeface="Cambria"/>
              <a:cs typeface="Cambria"/>
              <a:sym typeface="Cambria"/>
            </a:endParaRPr>
          </a:p>
          <a:p>
            <a:endParaRPr lang="en" dirty="0">
              <a:latin typeface="Cambria"/>
              <a:ea typeface="Cambria"/>
              <a:cs typeface="Cambria"/>
              <a:sym typeface="Cambria"/>
            </a:endParaRPr>
          </a:p>
          <a:p>
            <a:endParaRPr lang="en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457200" y="3317700"/>
            <a:ext cx="75608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800"/>
              <a:t>- Entender como funciona o jeito que os livros são guardados nessa biblioteca.</a:t>
            </a:r>
          </a:p>
        </p:txBody>
      </p:sp>
      <p:sp>
        <p:nvSpPr>
          <p:cNvPr id="49" name="Shape 49"/>
          <p:cNvSpPr txBox="1"/>
          <p:nvPr/>
        </p:nvSpPr>
        <p:spPr>
          <a:xfrm>
            <a:off x="457200" y="4079025"/>
            <a:ext cx="68456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800"/>
              <a:t>- Tentar procurar o livro pelo sistema de busca disponível</a:t>
            </a:r>
          </a:p>
        </p:txBody>
      </p:sp>
      <p:sp>
        <p:nvSpPr>
          <p:cNvPr id="50" name="Shape 50"/>
          <p:cNvSpPr txBox="1"/>
          <p:nvPr/>
        </p:nvSpPr>
        <p:spPr>
          <a:xfrm>
            <a:off x="457200" y="4536225"/>
            <a:ext cx="73122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800"/>
              <a:t>- Ter que perguntar para as simpáticas moças que trabalham na biblioteca.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457200" y="5277350"/>
            <a:ext cx="6752399" cy="9857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1800"/>
              <a:t>- Perder a paciência com os 3 itens a cima e sair buscando o seu livro na raça, afinal você está apenas querendo estudar e não tem culpa de não ter entendido nada dos 3.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/>
              <a:t>O que é preciso?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 Apenas seu celular</a:t>
            </a:r>
          </a:p>
          <a:p>
            <a:endParaRPr lang="en"/>
          </a:p>
          <a:p>
            <a:endParaRPr lang="en"/>
          </a:p>
        </p:txBody>
      </p:sp>
      <p:sp>
        <p:nvSpPr>
          <p:cNvPr id="58" name="Shape 58"/>
          <p:cNvSpPr/>
          <p:nvPr/>
        </p:nvSpPr>
        <p:spPr>
          <a:xfrm>
            <a:off x="4310262" y="1950745"/>
            <a:ext cx="3387037" cy="452544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9" name="Shape 59"/>
          <p:cNvSpPr txBox="1"/>
          <p:nvPr/>
        </p:nvSpPr>
        <p:spPr>
          <a:xfrm>
            <a:off x="-1198000" y="2440200"/>
            <a:ext cx="36576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60" name="Shape 60"/>
          <p:cNvSpPr txBox="1"/>
          <p:nvPr/>
        </p:nvSpPr>
        <p:spPr>
          <a:xfrm>
            <a:off x="457200" y="2048675"/>
            <a:ext cx="3501000" cy="10661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/>
              <a:t>que deve ter um leitor de Qr Code</a:t>
            </a:r>
          </a:p>
        </p:txBody>
      </p:sp>
      <p:sp>
        <p:nvSpPr>
          <p:cNvPr id="61" name="Shape 61"/>
          <p:cNvSpPr/>
          <p:nvPr/>
        </p:nvSpPr>
        <p:spPr>
          <a:xfrm>
            <a:off x="4811687" y="1920609"/>
            <a:ext cx="2535109" cy="458571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62" name="Shape 62"/>
          <p:cNvSpPr/>
          <p:nvPr/>
        </p:nvSpPr>
        <p:spPr>
          <a:xfrm>
            <a:off x="1251245" y="3026821"/>
            <a:ext cx="1912909" cy="191769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63" name="Shape 63"/>
          <p:cNvSpPr txBox="1"/>
          <p:nvPr/>
        </p:nvSpPr>
        <p:spPr>
          <a:xfrm>
            <a:off x="457200" y="5139200"/>
            <a:ext cx="36576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marL="0" lvl="0" indent="0" rtl="0">
              <a:buNone/>
            </a:pPr>
            <a:r>
              <a:rPr lang="en" sz="2400"/>
              <a:t>   e estar conectado a</a:t>
            </a:r>
          </a:p>
          <a:p>
            <a:pPr marL="457200" lvl="0" indent="457200" rtl="0">
              <a:buNone/>
            </a:pPr>
            <a:r>
              <a:rPr lang="en" sz="2400"/>
              <a:t> Internet</a:t>
            </a:r>
          </a:p>
          <a:p>
            <a:endParaRPr lang="en" sz="240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1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1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3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8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8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en"/>
              <a:t>Como funciona?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1732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1. Ache um QrCode na biblioteca e leia-o com seu celular.</a:t>
            </a:r>
          </a:p>
          <a:p>
            <a:endParaRPr lang="en" sz="2400">
              <a:latin typeface="Cambria"/>
              <a:ea typeface="Cambria"/>
              <a:cs typeface="Cambria"/>
              <a:sym typeface="Cambria"/>
            </a:endParaRPr>
          </a:p>
          <a:p>
            <a:endParaRPr lang="en"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0" name="Shape 70"/>
          <p:cNvSpPr txBox="1"/>
          <p:nvPr/>
        </p:nvSpPr>
        <p:spPr>
          <a:xfrm>
            <a:off x="457200" y="2190825"/>
            <a:ext cx="81134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2. Digite o nome do seu livro no campo de busca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457200" y="2773500"/>
            <a:ext cx="84966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3.Escolha seu livro da lista retornada, ou faça uma nova busca mais específica</a:t>
            </a:r>
          </a:p>
        </p:txBody>
      </p:sp>
      <p:sp>
        <p:nvSpPr>
          <p:cNvPr id="72" name="Shape 72"/>
          <p:cNvSpPr txBox="1"/>
          <p:nvPr/>
        </p:nvSpPr>
        <p:spPr>
          <a:xfrm>
            <a:off x="436950" y="3583325"/>
            <a:ext cx="82701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4.Confirme clicando no botão "Mapa" e receba a rota até seu livro no seu celular.</a:t>
            </a:r>
          </a:p>
        </p:txBody>
      </p:sp>
      <p:sp>
        <p:nvSpPr>
          <p:cNvPr id="73" name="Shape 73"/>
          <p:cNvSpPr/>
          <p:nvPr/>
        </p:nvSpPr>
        <p:spPr>
          <a:xfrm>
            <a:off x="1269462" y="2190825"/>
            <a:ext cx="2122340" cy="384167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74" name="Shape 74"/>
          <p:cNvSpPr/>
          <p:nvPr/>
        </p:nvSpPr>
        <p:spPr>
          <a:xfrm>
            <a:off x="5294895" y="3152817"/>
            <a:ext cx="1912909" cy="191769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75" name="Shape 75"/>
          <p:cNvSpPr/>
          <p:nvPr/>
        </p:nvSpPr>
        <p:spPr>
          <a:xfrm>
            <a:off x="3656250" y="3569714"/>
            <a:ext cx="1454099" cy="108389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76" name="Shape 76"/>
          <p:cNvSpPr/>
          <p:nvPr/>
        </p:nvSpPr>
        <p:spPr>
          <a:xfrm>
            <a:off x="1269462" y="2773500"/>
            <a:ext cx="5705475" cy="33718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77" name="Shape 77"/>
          <p:cNvSpPr/>
          <p:nvPr/>
        </p:nvSpPr>
        <p:spPr>
          <a:xfrm>
            <a:off x="2024063" y="3696550"/>
            <a:ext cx="5095873" cy="28634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511555" y="4653614"/>
            <a:ext cx="3144694" cy="177192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1943057" y="5773575"/>
            <a:ext cx="914400" cy="457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311396" y="4212671"/>
            <a:ext cx="4259303" cy="234727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7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7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26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6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6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6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6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6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6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6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26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6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6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6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6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6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26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6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6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6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6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1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60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1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600"/>
                            </p:stCondLst>
                            <p:childTnLst>
                              <p:par>
                                <p:cTn id="1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1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3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3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/>
              <a:t>Mas... como funciona?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4168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 .O Qr Code</a:t>
            </a:r>
          </a:p>
          <a:p>
            <a:pPr lvl="0" rtl="0">
              <a:buNone/>
            </a:pPr>
            <a:r>
              <a:rPr lang="en"/>
              <a:t> </a:t>
            </a:r>
          </a:p>
          <a:p>
            <a:endParaRPr lang="en"/>
          </a:p>
          <a:p>
            <a:endParaRPr lang="en"/>
          </a:p>
          <a:p>
            <a:endParaRPr lang="en"/>
          </a:p>
          <a:p>
            <a:endParaRPr lang="en"/>
          </a:p>
        </p:txBody>
      </p:sp>
      <p:sp>
        <p:nvSpPr>
          <p:cNvPr id="87" name="Shape 87"/>
          <p:cNvSpPr txBox="1"/>
          <p:nvPr/>
        </p:nvSpPr>
        <p:spPr>
          <a:xfrm>
            <a:off x="190300" y="2333700"/>
            <a:ext cx="8601000" cy="6833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indent="457200" rtl="0">
              <a:spcBef>
                <a:spcPts val="600"/>
              </a:spcBef>
              <a:buClr>
                <a:srgbClr val="000000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 Qr Code é o responsável por dizer ao Library Mapper onde está o visitante.</a:t>
            </a:r>
          </a:p>
          <a:p>
            <a:endParaRPr lang="en"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428250" y="3583300"/>
            <a:ext cx="82875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marL="0" indent="0"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Em cada QrCode existe uma URL com um id único.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190300" y="4523300"/>
            <a:ext cx="8096099" cy="15710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indent="457200" rtl="0">
              <a:spcBef>
                <a:spcPts val="600"/>
              </a:spcBef>
              <a:buClr>
                <a:srgbClr val="000000"/>
              </a:buClr>
              <a:buSzPct val="45833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Ao acessar essa URL, o LibraryMapper é acionado e um serviço interpreta e usa esse id como ponto de partida para o desenho da futura rota traçada.</a:t>
            </a:r>
          </a:p>
          <a:p>
            <a:endParaRPr lang="en"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endParaRPr lang="en"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/>
              <a:t>Mas... como funciona?		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8075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  .Consultando a Biblioteca</a:t>
            </a:r>
          </a:p>
          <a:p>
            <a:endParaRPr lang="en"/>
          </a:p>
          <a:p>
            <a:pPr>
              <a:buNone/>
            </a:pPr>
            <a:r>
              <a:rPr lang="en"/>
              <a:t>	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457200" y="2407800"/>
            <a:ext cx="84444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 A URL no QrCode aponta para uma página de busca com um textField a ser preenchido com o nome do livro, autor, editora, em resumo, algo que faça relação ao livro procurado.</a:t>
            </a:r>
          </a:p>
          <a:p>
            <a:endParaRPr lang="en" sz="2400">
              <a:latin typeface="Cambria"/>
              <a:ea typeface="Cambria"/>
              <a:cs typeface="Cambria"/>
              <a:sym typeface="Cambria"/>
            </a:endParaRPr>
          </a:p>
          <a:p>
            <a:endParaRPr lang="en"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7" name="Shape 97"/>
          <p:cNvSpPr txBox="1"/>
          <p:nvPr/>
        </p:nvSpPr>
        <p:spPr>
          <a:xfrm>
            <a:off x="457200" y="3705175"/>
            <a:ext cx="8687999" cy="12405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Clr>
                <a:srgbClr val="000000"/>
              </a:buClr>
              <a:buSzPct val="45833"/>
              <a:buFont typeface="Arial"/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 Definindo o item a ser buscado, o LibraryMapper chama um serviço da biblioteca local, nesse caso o Colméia, que  irá procurar em seu BD por esse item.</a:t>
            </a:r>
          </a:p>
          <a:p>
            <a:endParaRPr lang="en"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8" name="Shape 98"/>
          <p:cNvSpPr txBox="1"/>
          <p:nvPr/>
        </p:nvSpPr>
        <p:spPr>
          <a:xfrm>
            <a:off x="500850" y="5098075"/>
            <a:ext cx="8357100" cy="1292631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Clr>
                <a:srgbClr val="000000"/>
              </a:buClr>
              <a:buSzPct val="45833"/>
              <a:buFont typeface="Arial"/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    Retorna enfim um xml contendo uma lista de livros que é interpretado pelo LibraryMapper, o qual mostra uma outra lista compreensível 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para </a:t>
            </a: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o usuário.</a:t>
            </a:r>
          </a:p>
        </p:txBody>
      </p:sp>
      <p:sp>
        <p:nvSpPr>
          <p:cNvPr id="99" name="Shape 99"/>
          <p:cNvSpPr/>
          <p:nvPr/>
        </p:nvSpPr>
        <p:spPr>
          <a:xfrm>
            <a:off x="5633518" y="1985700"/>
            <a:ext cx="2697012" cy="159956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00" name="Shape 100"/>
          <p:cNvSpPr/>
          <p:nvPr/>
        </p:nvSpPr>
        <p:spPr>
          <a:xfrm>
            <a:off x="5102525" y="3042925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1" name="Shape 101"/>
          <p:cNvSpPr/>
          <p:nvPr/>
        </p:nvSpPr>
        <p:spPr>
          <a:xfrm>
            <a:off x="4229100" y="3042925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2" name="Shape 102"/>
          <p:cNvSpPr/>
          <p:nvPr/>
        </p:nvSpPr>
        <p:spPr>
          <a:xfrm rot="-512998">
            <a:off x="3336974" y="3091787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3" name="Shape 103"/>
          <p:cNvSpPr/>
          <p:nvPr/>
        </p:nvSpPr>
        <p:spPr>
          <a:xfrm rot="-1102258">
            <a:off x="2373675" y="3335549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4" name="Shape 104"/>
          <p:cNvSpPr/>
          <p:nvPr/>
        </p:nvSpPr>
        <p:spPr>
          <a:xfrm>
            <a:off x="1378611" y="3814912"/>
            <a:ext cx="952500" cy="3429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05" name="Shape 105"/>
          <p:cNvSpPr/>
          <p:nvPr/>
        </p:nvSpPr>
        <p:spPr>
          <a:xfrm rot="1167610">
            <a:off x="2373675" y="4261167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6" name="Shape 106"/>
          <p:cNvSpPr/>
          <p:nvPr/>
        </p:nvSpPr>
        <p:spPr>
          <a:xfrm rot="367615">
            <a:off x="3234527" y="4452965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7" name="Shape 107"/>
          <p:cNvSpPr/>
          <p:nvPr/>
        </p:nvSpPr>
        <p:spPr>
          <a:xfrm>
            <a:off x="4100350" y="4488475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8" name="Shape 108"/>
          <p:cNvSpPr/>
          <p:nvPr/>
        </p:nvSpPr>
        <p:spPr>
          <a:xfrm>
            <a:off x="5580350" y="3814912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09" name="Shape 109"/>
          <p:cNvSpPr/>
          <p:nvPr/>
        </p:nvSpPr>
        <p:spPr>
          <a:xfrm>
            <a:off x="6496250" y="3814912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0" name="Shape 110"/>
          <p:cNvSpPr/>
          <p:nvPr/>
        </p:nvSpPr>
        <p:spPr>
          <a:xfrm>
            <a:off x="7411600" y="3776900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1" name="Shape 111"/>
          <p:cNvSpPr/>
          <p:nvPr/>
        </p:nvSpPr>
        <p:spPr>
          <a:xfrm>
            <a:off x="6000075" y="3945550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2" name="Shape 112"/>
          <p:cNvSpPr/>
          <p:nvPr/>
        </p:nvSpPr>
        <p:spPr>
          <a:xfrm>
            <a:off x="6971625" y="3945550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3" name="Shape 113"/>
          <p:cNvSpPr/>
          <p:nvPr/>
        </p:nvSpPr>
        <p:spPr>
          <a:xfrm>
            <a:off x="6496250" y="4069077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4" name="Shape 114"/>
          <p:cNvSpPr/>
          <p:nvPr/>
        </p:nvSpPr>
        <p:spPr>
          <a:xfrm>
            <a:off x="6037575" y="4181502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5" name="Shape 115"/>
          <p:cNvSpPr/>
          <p:nvPr/>
        </p:nvSpPr>
        <p:spPr>
          <a:xfrm>
            <a:off x="5279300" y="4115927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6" name="Shape 116"/>
          <p:cNvSpPr/>
          <p:nvPr/>
        </p:nvSpPr>
        <p:spPr>
          <a:xfrm>
            <a:off x="7715250" y="3989705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7" name="Shape 117"/>
          <p:cNvSpPr/>
          <p:nvPr/>
        </p:nvSpPr>
        <p:spPr>
          <a:xfrm>
            <a:off x="7271075" y="4217012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18" name="Shape 118"/>
          <p:cNvSpPr/>
          <p:nvPr/>
        </p:nvSpPr>
        <p:spPr>
          <a:xfrm>
            <a:off x="6743700" y="4293212"/>
            <a:ext cx="971550" cy="92392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</p:sp>
      <p:sp>
        <p:nvSpPr>
          <p:cNvPr id="119" name="Shape 119"/>
          <p:cNvSpPr/>
          <p:nvPr/>
        </p:nvSpPr>
        <p:spPr>
          <a:xfrm>
            <a:off x="5641250" y="4303302"/>
            <a:ext cx="971550" cy="92392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20" name="Shape 120"/>
          <p:cNvSpPr/>
          <p:nvPr/>
        </p:nvSpPr>
        <p:spPr>
          <a:xfrm rot="-4696400">
            <a:off x="6812483" y="5411188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21" name="Shape 121"/>
          <p:cNvSpPr/>
          <p:nvPr/>
        </p:nvSpPr>
        <p:spPr>
          <a:xfrm rot="-1942277">
            <a:off x="6453374" y="6020625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22" name="Shape 122"/>
          <p:cNvSpPr/>
          <p:nvPr/>
        </p:nvSpPr>
        <p:spPr>
          <a:xfrm rot="-348254">
            <a:off x="5751123" y="6270065"/>
            <a:ext cx="685799" cy="380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23" name="Shape 123"/>
          <p:cNvSpPr/>
          <p:nvPr/>
        </p:nvSpPr>
        <p:spPr>
          <a:xfrm>
            <a:off x="4515125" y="5866639"/>
            <a:ext cx="971550" cy="92392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</p:sp>
      <p:sp>
        <p:nvSpPr>
          <p:cNvPr id="124" name="Shape 124"/>
          <p:cNvSpPr/>
          <p:nvPr/>
        </p:nvSpPr>
        <p:spPr>
          <a:xfrm>
            <a:off x="4100350" y="6236364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25" name="Shape 125"/>
          <p:cNvSpPr/>
          <p:nvPr/>
        </p:nvSpPr>
        <p:spPr>
          <a:xfrm>
            <a:off x="3255752" y="6236364"/>
            <a:ext cx="685800" cy="381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26" name="Shape 126"/>
          <p:cNvSpPr/>
          <p:nvPr/>
        </p:nvSpPr>
        <p:spPr>
          <a:xfrm>
            <a:off x="733081" y="5470112"/>
            <a:ext cx="2243561" cy="1263805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9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6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9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9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9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9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9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/>
              <a:t>Mas... como funciona?	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8387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/>
              <a:t>.A lista e o livro escolhido</a:t>
            </a:r>
          </a:p>
        </p:txBody>
      </p:sp>
      <p:sp>
        <p:nvSpPr>
          <p:cNvPr id="133" name="Shape 133"/>
          <p:cNvSpPr txBox="1"/>
          <p:nvPr/>
        </p:nvSpPr>
        <p:spPr>
          <a:xfrm>
            <a:off x="653075" y="2487500"/>
            <a:ext cx="76373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 A lista mostrada ao usuário é um conjunto de objetos livros, que possuem nome , autor, editora, estante a que pertence, etc...</a:t>
            </a:r>
          </a:p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653075" y="3750225"/>
            <a:ext cx="75230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marL="0" lvl="0" indent="0" rtl="0"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 Ao escolher o livro, o nome da estante que pertence é enviada e o LibraryMapper procura pela posição dessa estante em seu Banco de Dados.</a:t>
            </a:r>
          </a:p>
          <a:p>
            <a:pPr marL="0" indent="0"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 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x="685800" y="5059775"/>
            <a:ext cx="7609499" cy="16535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Uma vez achada essa estante, sua posição XY é enviada para dar início a busca da rota a ser traçada.Junto com essa posição vai também a posição XY do QRCode inicialmente guardado.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x="457200" y="2215975"/>
            <a:ext cx="4294799" cy="690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/>
              <a:t>http://localhost:8080/LibraryMapper/faces/WebLibraryMapper/bookSearch.xhtml?QRId=916</a:t>
            </a:r>
          </a:p>
        </p:txBody>
      </p:sp>
      <p:sp>
        <p:nvSpPr>
          <p:cNvPr id="137" name="Shape 137"/>
          <p:cNvSpPr/>
          <p:nvPr/>
        </p:nvSpPr>
        <p:spPr>
          <a:xfrm>
            <a:off x="4297875" y="4315500"/>
            <a:ext cx="663000" cy="620099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38" name="Shape 138"/>
          <p:cNvSpPr/>
          <p:nvPr/>
        </p:nvSpPr>
        <p:spPr>
          <a:xfrm>
            <a:off x="5852825" y="1827262"/>
            <a:ext cx="2601127" cy="14677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39" name="Shape 139"/>
          <p:cNvSpPr/>
          <p:nvPr/>
        </p:nvSpPr>
        <p:spPr>
          <a:xfrm>
            <a:off x="2171575" y="3613425"/>
            <a:ext cx="457200" cy="578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6863575" y="3629025"/>
            <a:ext cx="457200" cy="578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41" name="Shape 141"/>
          <p:cNvSpPr txBox="1"/>
          <p:nvPr/>
        </p:nvSpPr>
        <p:spPr>
          <a:xfrm>
            <a:off x="1662600" y="4413300"/>
            <a:ext cx="3657600" cy="4460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Posição XY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5360850" y="4377600"/>
            <a:ext cx="36576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           Posição XY</a:t>
            </a:r>
          </a:p>
        </p:txBody>
      </p:sp>
      <p:sp>
        <p:nvSpPr>
          <p:cNvPr id="143" name="Shape 143"/>
          <p:cNvSpPr/>
          <p:nvPr/>
        </p:nvSpPr>
        <p:spPr>
          <a:xfrm rot="5400000">
            <a:off x="4198574" y="5014550"/>
            <a:ext cx="914400" cy="914400"/>
          </a:xfrm>
          <a:prstGeom prst="mathEqual">
            <a:avLst>
              <a:gd name="adj1" fmla="val 23520"/>
              <a:gd name="adj2" fmla="val 11760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spAutoFit/>
          </a:bodyPr>
          <a:lstStyle/>
          <a:p>
            <a:endParaRPr/>
          </a:p>
        </p:txBody>
      </p:sp>
      <p:sp>
        <p:nvSpPr>
          <p:cNvPr id="144" name="Shape 144"/>
          <p:cNvSpPr/>
          <p:nvPr/>
        </p:nvSpPr>
        <p:spPr>
          <a:xfrm>
            <a:off x="2257300" y="5853675"/>
            <a:ext cx="859699" cy="8596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45" name="Shape 145"/>
          <p:cNvSpPr/>
          <p:nvPr/>
        </p:nvSpPr>
        <p:spPr>
          <a:xfrm>
            <a:off x="3231299" y="6224275"/>
            <a:ext cx="685800" cy="3810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46" name="Shape 146"/>
          <p:cNvSpPr/>
          <p:nvPr/>
        </p:nvSpPr>
        <p:spPr>
          <a:xfrm>
            <a:off x="3989025" y="6224275"/>
            <a:ext cx="685800" cy="3810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47" name="Shape 147"/>
          <p:cNvSpPr/>
          <p:nvPr/>
        </p:nvSpPr>
        <p:spPr>
          <a:xfrm>
            <a:off x="4752000" y="6224275"/>
            <a:ext cx="685800" cy="3810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48" name="Shape 148"/>
          <p:cNvSpPr/>
          <p:nvPr/>
        </p:nvSpPr>
        <p:spPr>
          <a:xfrm>
            <a:off x="5493050" y="6224275"/>
            <a:ext cx="685800" cy="3810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49" name="Shape 149"/>
          <p:cNvSpPr txBox="1"/>
          <p:nvPr/>
        </p:nvSpPr>
        <p:spPr>
          <a:xfrm>
            <a:off x="6315925" y="6052825"/>
            <a:ext cx="1552499" cy="6138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3600">
                <a:latin typeface="Cambria"/>
                <a:ea typeface="Cambria"/>
                <a:cs typeface="Cambria"/>
                <a:sym typeface="Cambria"/>
              </a:rPr>
              <a:t> Livro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en"/>
              <a:t>O Mapa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292905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dirty="0"/>
              <a:t> </a:t>
            </a: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Como o uso de GPS era inpossível, dado que os dispositivos atuais ainda não rastreiam um ambiente interno, foi necessário 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construir </a:t>
            </a: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um mapa para que o LibraryMapper pudesse gerar as rotas.</a:t>
            </a:r>
          </a:p>
          <a:p>
            <a:pPr lvl="0" rtl="0">
              <a:buNone/>
            </a:pPr>
            <a:r>
              <a:rPr lang="en" dirty="0"/>
              <a:t> 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4635850" y="3497100"/>
            <a:ext cx="3961500" cy="16871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Esse mapa é formado por um grafo em formato de grade, sendo que todas suas arestas têm peso 1.</a:t>
            </a:r>
          </a:p>
          <a:p>
            <a:endParaRPr lang="en" sz="2400">
              <a:latin typeface="Cambria"/>
              <a:ea typeface="Cambria"/>
              <a:cs typeface="Cambria"/>
              <a:sym typeface="Cambria"/>
            </a:endParaRPr>
          </a:p>
          <a:p>
            <a:endParaRPr lang="en"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7" name="Shape 157"/>
          <p:cNvSpPr/>
          <p:nvPr/>
        </p:nvSpPr>
        <p:spPr>
          <a:xfrm rot="5400000">
            <a:off x="546348" y="2888297"/>
            <a:ext cx="3547378" cy="422542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/>
              <a:t>O Mapa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9248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  Esse grafo é guardado numa matriz onde cada nó é um objeto Node, que pode ser do tipo :</a:t>
            </a:r>
          </a:p>
          <a:p>
            <a:endParaRPr lang="en" sz="24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endParaRPr lang="en" sz="24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710200" y="2420750"/>
            <a:ext cx="8195699" cy="19535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-Shelf</a:t>
            </a:r>
          </a:p>
          <a:p>
            <a:pPr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Identifica que esse Node é uma estante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579700" y="3144300"/>
            <a:ext cx="8140199" cy="1231076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   - Free</a:t>
            </a:r>
          </a:p>
          <a:p>
            <a:pPr lvl="0" rtl="0"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	  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Identifica que esse Node é um caminho livre e portanto, pode 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   </a:t>
            </a:r>
          </a:p>
          <a:p>
            <a:pPr lvl="0" rtl="0">
              <a:buNone/>
            </a:pP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   ser 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utilizado para busca 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e para o 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traçado da rota para o livro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609600" y="4243425"/>
            <a:ext cx="8403900" cy="1538853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   - Forbidden</a:t>
            </a:r>
          </a:p>
          <a:p>
            <a:pPr lvl="0" rtl="0"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  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Identifica 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esse Node como um trajeto proibido para a busca e </a:t>
            </a:r>
            <a:endParaRPr lang="en" sz="2000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buNone/>
            </a:pP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  traçado 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da rota para o livro.Colunas, escadas e mesas são exemplos desse 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</a:p>
          <a:p>
            <a:pPr lvl="0" rtl="0">
              <a:buNone/>
            </a:pP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  tipo de 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Node.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710200" y="5538825"/>
            <a:ext cx="7973399" cy="9232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- Qr Code</a:t>
            </a:r>
          </a:p>
          <a:p>
            <a:pPr>
              <a:buNone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    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lang="en" sz="2000" dirty="0" smtClean="0">
                <a:latin typeface="Cambria"/>
                <a:ea typeface="Cambria"/>
                <a:cs typeface="Cambria"/>
                <a:sym typeface="Cambria"/>
              </a:rPr>
              <a:t>Identifica </a:t>
            </a:r>
            <a:r>
              <a:rPr lang="en" sz="2000" dirty="0">
                <a:latin typeface="Cambria"/>
                <a:ea typeface="Cambria"/>
                <a:cs typeface="Cambria"/>
                <a:sym typeface="Cambria"/>
              </a:rPr>
              <a:t>esse Node como um Qr Code.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457200" y="15156"/>
            <a:ext cx="8229600" cy="1661963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 dirty="0"/>
              <a:t>Para ajudar a montar </a:t>
            </a:r>
            <a:r>
              <a:rPr lang="en" dirty="0" smtClean="0"/>
              <a:t>o </a:t>
            </a:r>
            <a:r>
              <a:rPr lang="en" dirty="0"/>
              <a:t>mapa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57200" y="2514600"/>
            <a:ext cx="8229600" cy="2954625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0" indent="0">
              <a:buNone/>
            </a:pPr>
            <a:r>
              <a:rPr lang="pt-BR" dirty="0"/>
              <a:t>- Como seria uma tarefa muito difícil montar o mapa nó por nó a cada nova biblioteca, o Library Mapper possui uma interface WEB interativa, que cria e guarda no Banco de dados da aplicação tudo o que foi desenhado an interface</a:t>
            </a:r>
            <a:r>
              <a:rPr lang="pt-BR" dirty="0" smtClean="0"/>
              <a:t>.</a:t>
            </a:r>
            <a:endParaRPr dirty="0"/>
          </a:p>
        </p:txBody>
      </p:sp>
      <p:pic>
        <p:nvPicPr>
          <p:cNvPr id="2" name="test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752600"/>
            <a:ext cx="8077200" cy="4540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/>
        </p:nvSpPr>
        <p:spPr>
          <a:xfrm>
            <a:off x="2372802" y="2893322"/>
            <a:ext cx="3832311" cy="457434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en"/>
              <a:t>A Busca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15695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en"/>
              <a:t> .BFS Bi-direcional</a:t>
            </a:r>
          </a:p>
          <a:p>
            <a:pPr lvl="0" rtl="0">
              <a:buNone/>
            </a:pPr>
            <a:r>
              <a:rPr lang="en"/>
              <a:t>	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Por ser um grafo Grid com arestas de peso unitário, usar o algoritmo Breadth First Search parecia o correto.</a:t>
            </a:r>
          </a:p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      </a:t>
            </a:r>
          </a:p>
        </p:txBody>
      </p:sp>
      <p:sp>
        <p:nvSpPr>
          <p:cNvPr id="181" name="Shape 181"/>
          <p:cNvSpPr/>
          <p:nvPr/>
        </p:nvSpPr>
        <p:spPr>
          <a:xfrm>
            <a:off x="2468444" y="2932511"/>
            <a:ext cx="3736670" cy="445304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82" name="Shape 182"/>
          <p:cNvSpPr/>
          <p:nvPr/>
        </p:nvSpPr>
        <p:spPr>
          <a:xfrm>
            <a:off x="2455558" y="2938450"/>
            <a:ext cx="3762442" cy="448408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83" name="Shape 183"/>
          <p:cNvSpPr/>
          <p:nvPr/>
        </p:nvSpPr>
        <p:spPr>
          <a:xfrm>
            <a:off x="2452007" y="2934141"/>
            <a:ext cx="3769543" cy="449270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84" name="Shape 184"/>
          <p:cNvSpPr/>
          <p:nvPr/>
        </p:nvSpPr>
        <p:spPr>
          <a:xfrm>
            <a:off x="2357142" y="2877963"/>
            <a:ext cx="3863633" cy="460506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</p:sp>
      <p:sp>
        <p:nvSpPr>
          <p:cNvPr id="185" name="Shape 185"/>
          <p:cNvSpPr/>
          <p:nvPr/>
        </p:nvSpPr>
        <p:spPr>
          <a:xfrm>
            <a:off x="2365696" y="2865000"/>
            <a:ext cx="3846524" cy="458433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86" name="Shape 186"/>
          <p:cNvSpPr/>
          <p:nvPr/>
        </p:nvSpPr>
        <p:spPr>
          <a:xfrm>
            <a:off x="2406227" y="2878493"/>
            <a:ext cx="3861104" cy="4604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</p:sp>
      <p:sp>
        <p:nvSpPr>
          <p:cNvPr id="187" name="Shape 187"/>
          <p:cNvSpPr/>
          <p:nvPr/>
        </p:nvSpPr>
        <p:spPr>
          <a:xfrm>
            <a:off x="2389868" y="2853537"/>
            <a:ext cx="3909864" cy="466004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</p:sp>
      <p:sp>
        <p:nvSpPr>
          <p:cNvPr id="188" name="Shape 188"/>
          <p:cNvSpPr/>
          <p:nvPr/>
        </p:nvSpPr>
        <p:spPr>
          <a:xfrm>
            <a:off x="2406227" y="2887217"/>
            <a:ext cx="3931361" cy="4685782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</p:sp>
      <p:sp>
        <p:nvSpPr>
          <p:cNvPr id="189" name="Shape 189"/>
          <p:cNvSpPr/>
          <p:nvPr/>
        </p:nvSpPr>
        <p:spPr>
          <a:xfrm>
            <a:off x="2419527" y="2874274"/>
            <a:ext cx="3956095" cy="4715194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</p:sp>
      <p:sp>
        <p:nvSpPr>
          <p:cNvPr id="190" name="Shape 190"/>
          <p:cNvSpPr txBox="1"/>
          <p:nvPr/>
        </p:nvSpPr>
        <p:spPr>
          <a:xfrm>
            <a:off x="457200" y="3444500"/>
            <a:ext cx="3537300" cy="22808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Contudo, criando de uma forma paralela outra BFS, só que esta saindo da chegada e buscando a saída, o tempo de busca e o espaço alocado caem bastante, dado que a profundidade do grafo caiu pela metade.</a:t>
            </a:r>
          </a:p>
        </p:txBody>
      </p:sp>
      <p:sp>
        <p:nvSpPr>
          <p:cNvPr id="191" name="Shape 191"/>
          <p:cNvSpPr/>
          <p:nvPr/>
        </p:nvSpPr>
        <p:spPr>
          <a:xfrm>
            <a:off x="4595967" y="2948946"/>
            <a:ext cx="3831011" cy="456585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92" name="Shape 192"/>
          <p:cNvSpPr/>
          <p:nvPr/>
        </p:nvSpPr>
        <p:spPr>
          <a:xfrm>
            <a:off x="4595967" y="2938592"/>
            <a:ext cx="3849460" cy="4586559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</p:sp>
      <p:sp>
        <p:nvSpPr>
          <p:cNvPr id="193" name="Shape 193"/>
          <p:cNvSpPr/>
          <p:nvPr/>
        </p:nvSpPr>
        <p:spPr>
          <a:xfrm>
            <a:off x="4612950" y="2958574"/>
            <a:ext cx="3838759" cy="4574319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</p:sp>
      <p:sp>
        <p:nvSpPr>
          <p:cNvPr id="194" name="Shape 194"/>
          <p:cNvSpPr/>
          <p:nvPr/>
        </p:nvSpPr>
        <p:spPr>
          <a:xfrm>
            <a:off x="4614308" y="2958574"/>
            <a:ext cx="3836042" cy="4584461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</p:sp>
      <p:sp>
        <p:nvSpPr>
          <p:cNvPr id="195" name="Shape 195"/>
          <p:cNvSpPr/>
          <p:nvPr/>
        </p:nvSpPr>
        <p:spPr>
          <a:xfrm>
            <a:off x="4589759" y="2969388"/>
            <a:ext cx="3837220" cy="4573646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</p:sp>
      <p:sp>
        <p:nvSpPr>
          <p:cNvPr id="196" name="Shape 196"/>
          <p:cNvSpPr/>
          <p:nvPr/>
        </p:nvSpPr>
        <p:spPr>
          <a:xfrm>
            <a:off x="4589759" y="2969388"/>
            <a:ext cx="3848072" cy="4585199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6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8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8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8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8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Busca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1752600"/>
          </a:xfrm>
        </p:spPr>
        <p:txBody>
          <a:bodyPr/>
          <a:lstStyle/>
          <a:p>
            <a:r>
              <a:rPr lang="en-US" dirty="0" err="1" smtClean="0"/>
              <a:t>Pensando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(b) </a:t>
            </a:r>
            <a:r>
              <a:rPr lang="en-US" dirty="0" err="1" smtClean="0"/>
              <a:t>como</a:t>
            </a:r>
            <a:r>
              <a:rPr lang="en-US" dirty="0" smtClean="0"/>
              <a:t> a </a:t>
            </a:r>
            <a:r>
              <a:rPr lang="en-US" dirty="0" err="1" smtClean="0"/>
              <a:t>média</a:t>
            </a:r>
            <a:r>
              <a:rPr lang="en-US" dirty="0" smtClean="0"/>
              <a:t> do n</a:t>
            </a:r>
            <a:r>
              <a:rPr lang="pt-BR" dirty="0" smtClean="0"/>
              <a:t>ú</a:t>
            </a:r>
            <a:r>
              <a:rPr lang="en-US" dirty="0" err="1" smtClean="0"/>
              <a:t>mero</a:t>
            </a:r>
            <a:r>
              <a:rPr lang="en-US" dirty="0" smtClean="0"/>
              <a:t> de </a:t>
            </a:r>
            <a:r>
              <a:rPr lang="en-US" dirty="0" err="1" smtClean="0"/>
              <a:t>ramificações</a:t>
            </a:r>
            <a:r>
              <a:rPr lang="en-US" dirty="0" smtClean="0"/>
              <a:t> </a:t>
            </a:r>
            <a:r>
              <a:rPr lang="en-US" dirty="0" err="1" smtClean="0"/>
              <a:t>numa</a:t>
            </a:r>
            <a:r>
              <a:rPr lang="en-US" dirty="0" smtClean="0"/>
              <a:t> </a:t>
            </a:r>
            <a:r>
              <a:rPr lang="en-US" dirty="0" err="1" smtClean="0"/>
              <a:t>busca</a:t>
            </a:r>
            <a:r>
              <a:rPr lang="en-US" dirty="0" smtClean="0"/>
              <a:t> e (d) </a:t>
            </a:r>
            <a:r>
              <a:rPr lang="en-US" dirty="0" err="1" smtClean="0"/>
              <a:t>como</a:t>
            </a:r>
            <a:r>
              <a:rPr lang="en-US" dirty="0" smtClean="0"/>
              <a:t> a </a:t>
            </a:r>
            <a:r>
              <a:rPr lang="en-US" dirty="0" err="1" smtClean="0"/>
              <a:t>profundidade</a:t>
            </a:r>
            <a:r>
              <a:rPr lang="en-US" dirty="0" smtClean="0"/>
              <a:t>  </a:t>
            </a:r>
            <a:r>
              <a:rPr lang="en-US" dirty="0" err="1" smtClean="0"/>
              <a:t>até</a:t>
            </a:r>
            <a:r>
              <a:rPr lang="en-US" dirty="0" smtClean="0"/>
              <a:t> o </a:t>
            </a:r>
            <a:r>
              <a:rPr lang="en-US" dirty="0" err="1" smtClean="0"/>
              <a:t>nó</a:t>
            </a:r>
            <a:r>
              <a:rPr lang="en-US" dirty="0" smtClean="0"/>
              <a:t> </a:t>
            </a:r>
            <a:r>
              <a:rPr lang="en-US" dirty="0" err="1" smtClean="0"/>
              <a:t>buscado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3826701"/>
            <a:ext cx="689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Cambria" pitchFamily="18" charset="0"/>
              </a:rPr>
              <a:t>BFS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57616" y="3799560"/>
            <a:ext cx="2555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 smtClean="0">
                <a:latin typeface="Cambria" pitchFamily="18" charset="0"/>
              </a:rPr>
              <a:t>Bi-Direcional BFS 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4261226"/>
            <a:ext cx="110959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 smtClean="0">
                <a:latin typeface="Cambria" pitchFamily="18" charset="0"/>
              </a:rPr>
              <a:t>Tempo</a:t>
            </a:r>
          </a:p>
          <a:p>
            <a:pPr lvl="0"/>
            <a:r>
              <a:rPr lang="pt-BR" sz="2400" dirty="0">
                <a:latin typeface="Cambria" pitchFamily="18" charset="0"/>
              </a:rPr>
              <a:t> </a:t>
            </a:r>
            <a:r>
              <a:rPr lang="pt-BR" sz="2400" dirty="0" smtClean="0">
                <a:latin typeface="Cambria" pitchFamily="18" charset="0"/>
              </a:rPr>
              <a:t>    &amp;</a:t>
            </a:r>
          </a:p>
          <a:p>
            <a:pPr lvl="0"/>
            <a:r>
              <a:rPr lang="pt-BR" sz="2400" dirty="0" smtClean="0">
                <a:latin typeface="Cambria" pitchFamily="18" charset="0"/>
              </a:rPr>
              <a:t>Espaço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69001" y="4941331"/>
            <a:ext cx="723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3200" dirty="0" smtClean="0">
                <a:latin typeface="Cambria" pitchFamily="18" charset="0"/>
              </a:rPr>
              <a:t>(b)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81778" y="4963962"/>
            <a:ext cx="723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3200" dirty="0" smtClean="0">
                <a:latin typeface="Cambria" pitchFamily="18" charset="0"/>
              </a:rPr>
              <a:t>(b)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915523" y="4710498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>
                <a:latin typeface="Cambria" pitchFamily="18" charset="0"/>
              </a:rPr>
              <a:t>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58330" y="464894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>
                <a:latin typeface="Cambria" pitchFamily="18" charset="0"/>
              </a:rPr>
              <a:t>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59934" y="4946094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>
                <a:latin typeface="Cambria" pitchFamily="18" charset="0"/>
              </a:rPr>
              <a:t>2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767144" y="5029200"/>
            <a:ext cx="34144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953000" y="3657600"/>
            <a:ext cx="0" cy="266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590800" y="3669385"/>
            <a:ext cx="0" cy="266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77200" y="3669385"/>
            <a:ext cx="0" cy="266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689947" y="4756664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smtClean="0"/>
              <a:t>X</a:t>
            </a:r>
            <a:endParaRPr lang="en-US" sz="4000" dirty="0"/>
          </a:p>
        </p:txBody>
      </p:sp>
      <p:sp>
        <p:nvSpPr>
          <p:cNvPr id="36" name="Rectangle 35"/>
          <p:cNvSpPr/>
          <p:nvPr/>
        </p:nvSpPr>
        <p:spPr>
          <a:xfrm>
            <a:off x="2797155" y="4648200"/>
            <a:ext cx="17748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5400" dirty="0" smtClean="0">
                <a:latin typeface="Cambria" pitchFamily="18" charset="0"/>
              </a:rPr>
              <a:t>O(    )</a:t>
            </a:r>
            <a:endParaRPr lang="en-US" sz="5400" dirty="0">
              <a:latin typeface="Cambria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540469" y="4648200"/>
            <a:ext cx="19271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5400" dirty="0">
                <a:latin typeface="Cambria" pitchFamily="18" charset="0"/>
              </a:rPr>
              <a:t>O(    </a:t>
            </a:r>
            <a:r>
              <a:rPr lang="pt-BR" sz="5400" dirty="0" smtClean="0">
                <a:latin typeface="Cambria" pitchFamily="18" charset="0"/>
              </a:rPr>
              <a:t> )</a:t>
            </a:r>
            <a:endParaRPr lang="en-US" sz="54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67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conversa</a:t>
            </a:r>
            <a:r>
              <a:rPr lang="en-US" dirty="0" smtClean="0"/>
              <a:t> e </a:t>
            </a:r>
            <a:r>
              <a:rPr lang="en-US" dirty="0" err="1" smtClean="0"/>
              <a:t>mais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testeSearch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1828800"/>
            <a:ext cx="7467600" cy="4197932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8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Algumas dificuldades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1676400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 smtClean="0">
                <a:latin typeface="Cambria" pitchFamily="18" charset="0"/>
              </a:rPr>
              <a:t>	</a:t>
            </a:r>
          </a:p>
          <a:p>
            <a:pPr marL="0" indent="0">
              <a:buNone/>
            </a:pPr>
            <a:r>
              <a:rPr lang="pt-BR" sz="2400" dirty="0" smtClean="0">
                <a:latin typeface="Cambria" pitchFamily="18" charset="0"/>
              </a:rPr>
              <a:t>        Algumas ferramentas durante o processo geraram </a:t>
            </a:r>
          </a:p>
          <a:p>
            <a:pPr marL="0" indent="0">
              <a:buNone/>
            </a:pPr>
            <a:r>
              <a:rPr lang="pt-BR" sz="2400" dirty="0">
                <a:latin typeface="Cambria" pitchFamily="18" charset="0"/>
              </a:rPr>
              <a:t> </a:t>
            </a:r>
            <a:r>
              <a:rPr lang="pt-BR" sz="2400" dirty="0" smtClean="0">
                <a:latin typeface="Cambria" pitchFamily="18" charset="0"/>
              </a:rPr>
              <a:t> alguns impecílios, como foi o caso do TIME-OUT do Tomcat.</a:t>
            </a:r>
          </a:p>
          <a:p>
            <a:pPr marL="0" indent="0">
              <a:buNone/>
            </a:pPr>
            <a:endParaRPr lang="pt-BR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pt-BR" sz="2400" dirty="0" smtClean="0">
                <a:latin typeface="Cambria" pitchFamily="18" charset="0"/>
              </a:rPr>
              <a:t>	</a:t>
            </a:r>
          </a:p>
          <a:p>
            <a:pPr marL="0" indent="0">
              <a:buNone/>
            </a:pPr>
            <a:r>
              <a:rPr lang="pt-BR" sz="2400" dirty="0" smtClean="0">
                <a:latin typeface="Cambria" pitchFamily="18" charset="0"/>
              </a:rPr>
              <a:t>       </a:t>
            </a:r>
          </a:p>
          <a:p>
            <a:pPr marL="0" indent="0">
              <a:buNone/>
            </a:pPr>
            <a:r>
              <a:rPr lang="pt-BR" sz="2400" dirty="0" smtClean="0">
                <a:latin typeface="Cambria" pitchFamily="18" charset="0"/>
              </a:rPr>
              <a:t>	</a:t>
            </a:r>
          </a:p>
          <a:p>
            <a:pPr marL="0" indent="0">
              <a:buNone/>
            </a:pPr>
            <a:r>
              <a:rPr lang="pt-BR" sz="2400" dirty="0" smtClean="0">
                <a:latin typeface="Cambria" pitchFamily="18" charset="0"/>
              </a:rPr>
              <a:t>	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3822701"/>
            <a:ext cx="701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000000"/>
              </a:buClr>
              <a:buSzPct val="166666"/>
            </a:pPr>
            <a:r>
              <a:rPr lang="pt-BR" sz="2400" dirty="0">
                <a:latin typeface="Cambria" pitchFamily="18" charset="0"/>
                <a:sym typeface="Georgia"/>
              </a:rPr>
              <a:t> A discrepância entre identificadores de estantes!!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5105400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latin typeface="Cambria" pitchFamily="18" charset="0"/>
              </a:rPr>
              <a:t> A busca bi-direcional paralela e o JAVA</a:t>
            </a:r>
            <a:endParaRPr lang="pt-BR" sz="24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8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Library Mapper futuro.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3429000"/>
          </a:xfrm>
        </p:spPr>
        <p:txBody>
          <a:bodyPr/>
          <a:lstStyle/>
          <a:p>
            <a:endParaRPr lang="pt-BR" dirty="0" smtClean="0"/>
          </a:p>
          <a:p>
            <a:pPr marL="0" indent="0">
              <a:buNone/>
            </a:pPr>
            <a:r>
              <a:rPr lang="pt-BR" sz="2400" dirty="0" smtClean="0">
                <a:latin typeface="Cambria" pitchFamily="18" charset="0"/>
              </a:rPr>
              <a:t>    Através de um maior contato com as pessoas que realmente entendem como funciona uma biblioteca, quero compreender melhor como é feito esse método de organização, para poder tornar o Library Mapper cada vez mas genérico e fácil de usar.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4114799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Cambria" pitchFamily="18" charset="0"/>
                <a:sym typeface="Georgia"/>
              </a:rPr>
              <a:t> </a:t>
            </a:r>
            <a:r>
              <a:rPr lang="pt-BR" sz="2400" dirty="0" smtClean="0">
                <a:latin typeface="Cambria" pitchFamily="18" charset="0"/>
                <a:sym typeface="Georgia"/>
              </a:rPr>
              <a:t>  Existe </a:t>
            </a:r>
            <a:r>
              <a:rPr lang="pt-BR" sz="2400" dirty="0">
                <a:latin typeface="Cambria" pitchFamily="18" charset="0"/>
                <a:sym typeface="Georgia"/>
              </a:rPr>
              <a:t>a </a:t>
            </a:r>
            <a:r>
              <a:rPr lang="pt-BR" sz="2400" dirty="0" smtClean="0">
                <a:latin typeface="Cambria" pitchFamily="18" charset="0"/>
                <a:sym typeface="Georgia"/>
              </a:rPr>
              <a:t>possibilidade </a:t>
            </a:r>
            <a:r>
              <a:rPr lang="pt-BR" sz="2400" dirty="0">
                <a:latin typeface="Cambria" pitchFamily="18" charset="0"/>
                <a:sym typeface="Georgia"/>
              </a:rPr>
              <a:t>de </a:t>
            </a:r>
            <a:r>
              <a:rPr lang="pt-BR" sz="2400" dirty="0" smtClean="0">
                <a:latin typeface="Cambria" pitchFamily="18" charset="0"/>
                <a:sym typeface="Georgia"/>
              </a:rPr>
              <a:t>estender </a:t>
            </a:r>
            <a:r>
              <a:rPr lang="pt-BR" sz="2400" dirty="0">
                <a:latin typeface="Cambria" pitchFamily="18" charset="0"/>
                <a:sym typeface="Georgia"/>
              </a:rPr>
              <a:t>o Library Mapper para feiras de eventos, Museus, Shoppings, etc...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5029200"/>
            <a:ext cx="716280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000000"/>
              </a:buClr>
              <a:buSzPct val="166666"/>
            </a:pPr>
            <a:endParaRPr lang="pt-BR" sz="2400" dirty="0">
              <a:latin typeface="Cambria" pitchFamily="18" charset="0"/>
              <a:sym typeface="Georgia"/>
            </a:endParaRPr>
          </a:p>
          <a:p>
            <a:pPr lvl="0">
              <a:spcBef>
                <a:spcPts val="600"/>
              </a:spcBef>
              <a:buClr>
                <a:srgbClr val="000000"/>
              </a:buClr>
              <a:buSzPct val="166666"/>
            </a:pPr>
            <a:r>
              <a:rPr lang="pt-BR" sz="2400" dirty="0">
                <a:latin typeface="Cambria" pitchFamily="18" charset="0"/>
                <a:sym typeface="Georgia"/>
              </a:rPr>
              <a:t>     Anexar a outros projetos passados e MELHORAR!</a:t>
            </a:r>
            <a:endParaRPr lang="en-US" sz="2400" dirty="0">
              <a:latin typeface="Cambria" pitchFamily="18" charset="0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4046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Perguntas?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Para </a:t>
            </a:r>
            <a:r>
              <a:rPr lang="en-US" dirty="0" err="1" smtClean="0"/>
              <a:t>maiores</a:t>
            </a:r>
            <a:r>
              <a:rPr lang="en-US" dirty="0" smtClean="0"/>
              <a:t> </a:t>
            </a:r>
            <a:r>
              <a:rPr lang="en-US" dirty="0" err="1" smtClean="0"/>
              <a:t>informa</a:t>
            </a:r>
            <a:r>
              <a:rPr lang="pt-BR" dirty="0" smtClean="0"/>
              <a:t>ções: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>
                <a:hlinkClick r:id="rId2"/>
              </a:rPr>
              <a:t>- thiago.toledo@usp.com.br</a:t>
            </a:r>
            <a:endParaRPr lang="en-US" dirty="0" smtClean="0"/>
          </a:p>
          <a:p>
            <a:pPr marL="457200" lvl="1" indent="0">
              <a:buNone/>
            </a:pPr>
            <a:endParaRPr lang="pt-BR" dirty="0" smtClean="0"/>
          </a:p>
          <a:p>
            <a:pPr marL="457200" lvl="1" indent="0">
              <a:buNone/>
            </a:pPr>
            <a:r>
              <a:rPr lang="pt-BR" dirty="0"/>
              <a:t>- http://linux.ime.usp.br/~renoir/mac499/index.html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pt-BR" dirty="0" smtClean="0"/>
              <a:t>			</a:t>
            </a:r>
          </a:p>
          <a:p>
            <a:pPr marL="457200" lvl="1" indent="0">
              <a:buNone/>
            </a:pPr>
            <a:r>
              <a:rPr lang="pt-BR" dirty="0" smtClean="0"/>
              <a:t>		</a:t>
            </a:r>
          </a:p>
          <a:p>
            <a:pPr marL="457200" lvl="1" indent="0">
              <a:buNone/>
            </a:pPr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dirty="0"/>
              <a:t>	</a:t>
            </a:r>
            <a:r>
              <a:rPr lang="pt-BR" dirty="0" smtClean="0"/>
              <a:t>		Obrigado!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				</a:t>
            </a:r>
            <a:r>
              <a:rPr lang="en-US" dirty="0" err="1" smtClean="0"/>
              <a:t>Thiago</a:t>
            </a:r>
            <a:r>
              <a:rPr lang="en-US" dirty="0" smtClean="0"/>
              <a:t> Gomes Toledo</a:t>
            </a:r>
          </a:p>
          <a:p>
            <a:pPr marL="457200" lvl="1" indent="0">
              <a:buNone/>
            </a:pPr>
            <a:endParaRPr lang="pt-BR" dirty="0"/>
          </a:p>
          <a:p>
            <a:pPr marL="457200" lvl="1" indent="0">
              <a:buNone/>
            </a:pPr>
            <a:r>
              <a:rPr lang="pt-BR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14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840</Words>
  <Application>Microsoft Office PowerPoint</Application>
  <PresentationFormat>On-screen Show (4:3)</PresentationFormat>
  <Paragraphs>120</Paragraphs>
  <Slides>17</Slides>
  <Notes>13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/>
      <vt:lpstr>PowerPoint Presentation</vt:lpstr>
      <vt:lpstr>LIBRARY MAPPER</vt:lpstr>
      <vt:lpstr>Library Mapper</vt:lpstr>
      <vt:lpstr>O que é preciso?</vt:lpstr>
      <vt:lpstr>Como funciona?</vt:lpstr>
      <vt:lpstr>Mas... como funciona?</vt:lpstr>
      <vt:lpstr>Mas... como funciona?  </vt:lpstr>
      <vt:lpstr>Mas... como funciona? </vt:lpstr>
      <vt:lpstr>O Mapa</vt:lpstr>
      <vt:lpstr>O Mapa</vt:lpstr>
      <vt:lpstr>Para ajudar a montar o mapa</vt:lpstr>
      <vt:lpstr>A Busca</vt:lpstr>
      <vt:lpstr>A Busca</vt:lpstr>
      <vt:lpstr>Menos conversa e mais…</vt:lpstr>
      <vt:lpstr>Algumas dificuldades</vt:lpstr>
      <vt:lpstr>Library Mapper futuro. </vt:lpstr>
      <vt:lpstr>Perguntas?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LIBRARY MAPPER</dc:title>
  <cp:lastModifiedBy>Thiago</cp:lastModifiedBy>
  <cp:revision>16</cp:revision>
  <dcterms:modified xsi:type="dcterms:W3CDTF">2012-11-11T22:28:00Z</dcterms:modified>
</cp:coreProperties>
</file>